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9"/>
  </p:notesMasterIdLst>
  <p:sldIdLst>
    <p:sldId id="266" r:id="rId2"/>
    <p:sldId id="258" r:id="rId3"/>
    <p:sldId id="259" r:id="rId4"/>
    <p:sldId id="451" r:id="rId5"/>
    <p:sldId id="452" r:id="rId6"/>
    <p:sldId id="455" r:id="rId7"/>
    <p:sldId id="456" r:id="rId8"/>
    <p:sldId id="457" r:id="rId9"/>
    <p:sldId id="453" r:id="rId10"/>
    <p:sldId id="450" r:id="rId11"/>
    <p:sldId id="449" r:id="rId12"/>
    <p:sldId id="454" r:id="rId13"/>
    <p:sldId id="447" r:id="rId14"/>
    <p:sldId id="448" r:id="rId15"/>
    <p:sldId id="446" r:id="rId16"/>
    <p:sldId id="444" r:id="rId17"/>
    <p:sldId id="264" r:id="rId18"/>
  </p:sldIdLst>
  <p:sldSz cx="9144000" cy="6858000" type="screen4x3"/>
  <p:notesSz cx="6858000" cy="9144000"/>
  <p:embeddedFontLst>
    <p:embeddedFont>
      <p:font typeface="KoPub돋움체_Pro Bold" panose="020B0600000101010101" charset="-127"/>
      <p:bold r:id="rId20"/>
    </p:embeddedFont>
    <p:embeddedFont>
      <p:font typeface="D2Coding" panose="020B0609020101020101" pitchFamily="49" charset="-127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86547" autoAdjust="0"/>
  </p:normalViewPr>
  <p:slideViewPr>
    <p:cSldViewPr snapToGrid="0">
      <p:cViewPr varScale="1">
        <p:scale>
          <a:sx n="80" d="100"/>
          <a:sy n="80" d="100"/>
        </p:scale>
        <p:origin x="18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03B3D-7AB2-4A8E-84FF-F2B5A5E4B88A}" type="datetimeFigureOut">
              <a:rPr lang="ko-KR" altLang="en-US" smtClean="0"/>
              <a:t>2025-08-28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45973-8AA3-471F-B484-878CEDD11C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967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</a:t>
            </a:r>
            <a:r>
              <a:rPr lang="ko-KR" altLang="en-US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단독으로 </a:t>
            </a: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exploit</a:t>
            </a:r>
            <a:r>
              <a:rPr lang="ko-KR" altLang="en-US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발생하기도 하지만</a:t>
            </a: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, webapp</a:t>
            </a:r>
            <a:r>
              <a:rPr lang="ko-KR" altLang="en-US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의 기능으로 인해서 악성코드가 발현되는 경우도 있다</a:t>
            </a:r>
            <a:r>
              <a:rPr lang="en-US" altLang="ko-KR" sz="12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2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565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ko-KR" altLang="en-US" dirty="0"/>
              <a:t>분이면 끝남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466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60361-AF17-78CC-7C35-4C7B28172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BCCF90-6252-C33D-53CB-06BC0B8AA6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724BD5-2C29-E16D-76E1-24173F4E6F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ko-KR" altLang="en-US" dirty="0"/>
              <a:t>분이면 끝남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691B1F-FFEE-9D8F-DAA1-1AFA3BA3EA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722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FastCGI</a:t>
            </a:r>
            <a:r>
              <a:rPr lang="en-US" altLang="ko-KR" dirty="0"/>
              <a:t> </a:t>
            </a:r>
            <a:r>
              <a:rPr lang="ko-KR" altLang="en-US" dirty="0"/>
              <a:t>서버</a:t>
            </a:r>
            <a:r>
              <a:rPr lang="en-US" altLang="ko-KR" dirty="0"/>
              <a:t>(</a:t>
            </a:r>
            <a:r>
              <a:rPr lang="en-US" altLang="ko-KR" dirty="0" err="1"/>
              <a:t>php</a:t>
            </a:r>
            <a:r>
              <a:rPr lang="en-US" altLang="ko-KR" dirty="0"/>
              <a:t>-fpm)</a:t>
            </a:r>
            <a:r>
              <a:rPr lang="ko-KR" altLang="en-US" dirty="0"/>
              <a:t>가 </a:t>
            </a:r>
            <a:r>
              <a:rPr lang="en-US" altLang="ko-KR" dirty="0"/>
              <a:t>127.0.0.1:9000</a:t>
            </a:r>
            <a:r>
              <a:rPr lang="ko-KR" altLang="en-US" dirty="0"/>
              <a:t>에서 대기 중</a:t>
            </a:r>
            <a:r>
              <a:rPr lang="en-US" altLang="ko-KR" dirty="0"/>
              <a:t>, </a:t>
            </a:r>
            <a:r>
              <a:rPr lang="en-US" altLang="ko-KR" dirty="0" err="1"/>
              <a:t>php</a:t>
            </a:r>
            <a:r>
              <a:rPr lang="ko-KR" altLang="en-US" dirty="0"/>
              <a:t>로 끝나는 요청을</a:t>
            </a:r>
            <a:r>
              <a:rPr lang="en-US" altLang="ko-KR" dirty="0"/>
              <a:t> nginx</a:t>
            </a:r>
            <a:r>
              <a:rPr lang="ko-KR" altLang="en-US" dirty="0"/>
              <a:t>는 </a:t>
            </a:r>
            <a:r>
              <a:rPr lang="en-US" altLang="ko-KR" dirty="0"/>
              <a:t>CGI </a:t>
            </a:r>
            <a:r>
              <a:rPr lang="ko-KR" altLang="en-US" dirty="0"/>
              <a:t>서버로 넘긴다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취약점</a:t>
            </a:r>
            <a:r>
              <a:rPr lang="en-US" altLang="ko-KR" dirty="0"/>
              <a:t>: myWebshell.jpg </a:t>
            </a:r>
            <a:r>
              <a:rPr lang="ko-KR" altLang="en-US" dirty="0"/>
              <a:t>업로드 후 해당경로로 </a:t>
            </a:r>
            <a:r>
              <a:rPr lang="en-US" altLang="ko-KR" dirty="0" err="1"/>
              <a:t>myWebshell.php</a:t>
            </a:r>
            <a:r>
              <a:rPr lang="ko-KR" altLang="en-US" dirty="0"/>
              <a:t>를 요청하면 </a:t>
            </a:r>
            <a:r>
              <a:rPr lang="en-US" altLang="ko-KR" dirty="0" err="1"/>
              <a:t>php</a:t>
            </a:r>
            <a:r>
              <a:rPr lang="ko-KR" altLang="en-US" dirty="0"/>
              <a:t>가 없지만 실행하게 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</a:t>
            </a:r>
            <a:r>
              <a:rPr lang="en-US" altLang="ko-KR" dirty="0"/>
              <a:t>upload </a:t>
            </a:r>
            <a:r>
              <a:rPr lang="ko-KR" altLang="en-US" dirty="0"/>
              <a:t>폴더는 </a:t>
            </a:r>
            <a:r>
              <a:rPr lang="en-US" dirty="0"/>
              <a:t>location ~ \.</a:t>
            </a:r>
            <a:r>
              <a:rPr lang="en-US" dirty="0" err="1"/>
              <a:t>php</a:t>
            </a:r>
            <a:r>
              <a:rPr lang="en-US" dirty="0"/>
              <a:t>$ {return 403;} </a:t>
            </a:r>
            <a:r>
              <a:rPr lang="ko-KR" altLang="en-US" dirty="0"/>
              <a:t>처럼 아예 막아놓도록 하자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2497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location ~ \.</a:t>
            </a:r>
            <a:r>
              <a:rPr lang="en-US" dirty="0" err="1"/>
              <a:t>php</a:t>
            </a:r>
            <a:r>
              <a:rPr lang="en-US" dirty="0"/>
              <a:t>$ {return 403;}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98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45973-8AA3-471F-B484-878CEDD11C5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2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90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F7FA43-36F7-9D22-1F6D-B39744099083}"/>
              </a:ext>
            </a:extLst>
          </p:cNvPr>
          <p:cNvSpPr txBox="1"/>
          <p:nvPr userDrawn="1"/>
        </p:nvSpPr>
        <p:spPr>
          <a:xfrm>
            <a:off x="2880000" y="649800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중심에서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0.3cm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떨어진 소속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52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8362-91AE-4A6A-BCE7-31CA261B83D9}" type="datetimeFigureOut">
              <a:rPr lang="ko-KR" altLang="en-US" smtClean="0"/>
              <a:t>2025-08-28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FDE59-C465-4FAB-971A-34C48697B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346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inxinc/nginx-wiki/blob/master/source/start/topics/tutorials/config_pitfalls.rs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reamhack.io/wargame/challenges/37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dreamhack.io/wargame/challenges/64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EBCF-92C6-8BEF-3964-7F023C4C5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F2186A-0D3A-644A-CCC0-CCF2B40E43B1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&amp; XXE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5C415A-1272-BB69-86A8-CF44A86F071E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가디언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웹 보안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세미나 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A0677-8BAA-C02C-1753-A5894D262050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318DA1C-65A3-3033-E529-D6311823117A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D9A219-ACCE-52AB-5905-6DC107353C2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5BE5F0-4731-2252-D9EB-DFB83E6C0A3C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80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5D7FF-9C11-A902-6E7D-3731539B9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43AC66-F451-23C9-99FB-66B1758143C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PHP?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31F1B-899F-C037-CD5D-2DEADE7BE110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292FA4-759C-713D-014D-603168EDBB1D}"/>
              </a:ext>
            </a:extLst>
          </p:cNvPr>
          <p:cNvSpPr txBox="1"/>
          <p:nvPr/>
        </p:nvSpPr>
        <p:spPr>
          <a:xfrm>
            <a:off x="360000" y="6190223"/>
            <a:ext cx="3941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php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1400" dirty="0" err="1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webshell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은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MS Defender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삭제시킨다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1C09AF-5C96-2BF5-5A06-DB46BBF17FB3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0AA5E8F-20F8-82F4-15BA-F7A1E1E1BA5D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66079F4-176C-006D-883C-63FD94A23D2E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B4EE98C-74E4-E518-97C9-F08C2F048066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5C664E-C545-A060-3E65-CAD23D04821A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DCF665C-DF8F-EBAB-D640-238ED3A50FDD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E2AFF62-B545-BDEF-5DD1-D20530F8F93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E1356A-EA68-FC6A-3D05-CF12D016C668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3DC342-34CD-DAFE-3BF6-2AF9C643842A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3619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DED8C-29A0-B4F5-8054-D318C5469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214DC8-3143-74AF-E9C6-6B60160457B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Webservers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E1D54F-8134-AF5F-4F2B-07B8BA5B5E3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Default behavior</a:t>
            </a:r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 다르다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53D79A-4875-D2E2-5921-9E7E137A77A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BD85E4-9C39-A935-AD1F-036C37CC9898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7B820E6-E39C-ECCE-E1DA-CDD66E17254E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69902B1-DC90-21FD-C716-4C3D4F3FB949}"/>
              </a:ext>
            </a:extLst>
          </p:cNvPr>
          <p:cNvGrpSpPr/>
          <p:nvPr/>
        </p:nvGrpSpPr>
        <p:grpSpPr>
          <a:xfrm>
            <a:off x="1260000" y="2340000"/>
            <a:ext cx="7884000" cy="1664775"/>
            <a:chOff x="1260000" y="2520000"/>
            <a:chExt cx="7884000" cy="166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C9FF5CD-C3CD-488D-5B80-9305FDDD3D2D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Apache 	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php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 </a:t>
              </a:r>
              <a:r>
                <a:rPr lang="ko-KR" altLang="en-US" sz="3200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기본 실행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A0B5D6-7EBD-6D8B-C130-B457F2B142F8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Nginx		</a:t>
              </a:r>
              <a:r>
                <a:rPr lang="en-US" altLang="ko-KR" sz="3200" dirty="0" err="1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php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 기본 실행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E6F809-3638-E7DE-33A1-7EF4C166228A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mod_php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설치시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default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5401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F67B87-A6CA-03BF-6385-8A615E8B4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1D3865-2C0B-4E39-B8DF-1CE52C14519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Webservers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F69BB6-A2C6-95E0-B2B3-8F02D62643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Nginx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83D132-95FA-4671-CEB4-75A441A94DAC}"/>
              </a:ext>
            </a:extLst>
          </p:cNvPr>
          <p:cNvSpPr txBox="1"/>
          <p:nvPr/>
        </p:nvSpPr>
        <p:spPr>
          <a:xfrm>
            <a:off x="360000" y="6190223"/>
            <a:ext cx="421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Nginx wiki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에서 흔한 실수들을 읽을 수 있다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.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301BECC-B414-B1E9-38A2-648A7DB368E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59F04E-C595-381D-2841-8FB8BE1D4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52" y="2309400"/>
            <a:ext cx="7238895" cy="22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25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BBF1D-CD14-79DA-8866-ACEC0D9F5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093D92-3673-5567-A804-D292FA99D47D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XXE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D0E850-EDCC-55AB-8D99-9E5E4C759BB8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Vunerable</a:t>
            </a:r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XML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BC272D-3E86-8AD5-2FA0-77B99964870E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096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4D6528-DEAB-BA5A-48DA-624D02144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B17B16-2DF9-CA77-2101-72605A34E69C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Extensible Markup Language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9AB1A5-AC16-5861-BC91-B148A9D0C2D6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A71818-53E5-471A-6DBC-A4AF2CBA275E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41F068-BD21-BEBF-3F41-346ABDE7E7F6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26E7971-EF93-8267-46FA-CAA5591B93DB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1648B63-E19E-62A4-992D-B6017A5D6455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D70FF7-F9AD-B8C1-3A3E-D79C9261CA52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5846978-E273-FB0F-F8F2-CF9DBB8BF25B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58701DB-B0ED-F720-06A7-4D6AF6F912A8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BF28A1D-3879-DC35-958A-6A8B2C2AD414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4C0D60-9D26-4540-849D-77C45F122489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28FC85-9652-5101-0604-A0F36ADDB0F0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7376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0A6-9697-FC66-9AEE-2C2B45737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83B769-F904-454D-A33C-938CD1FE13B9}"/>
              </a:ext>
            </a:extLst>
          </p:cNvPr>
          <p:cNvSpPr txBox="1"/>
          <p:nvPr/>
        </p:nvSpPr>
        <p:spPr>
          <a:xfrm>
            <a:off x="1440000" y="2880000"/>
            <a:ext cx="3453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init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status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text.txt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Ctrl+C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“genesis”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log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endParaRPr lang="en-US" altLang="ko-KR" dirty="0">
              <a:solidFill>
                <a:schemeClr val="bg1"/>
              </a:solidFill>
              <a:latin typeface="D2Coding" panose="020B0609020101020101" pitchFamily="49" charset="-127"/>
              <a:ea typeface="KoPub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DF3546-EC67-10CD-7836-466CC79FB57C}"/>
              </a:ext>
            </a:extLst>
          </p:cNvPr>
          <p:cNvSpPr txBox="1"/>
          <p:nvPr/>
        </p:nvSpPr>
        <p:spPr>
          <a:xfrm>
            <a:off x="4500000" y="2880000"/>
            <a:ext cx="3453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add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reset .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-m “add README”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log --</a:t>
            </a:r>
            <a:r>
              <a:rPr lang="en-US" altLang="ko-KR" dirty="0" err="1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oneline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-n</a:t>
            </a:r>
            <a:r>
              <a:rPr lang="ko-KR" altLang="en-US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3</a:t>
            </a:r>
          </a:p>
          <a:p>
            <a:r>
              <a:rPr lang="en-US" altLang="ko-KR" dirty="0">
                <a:solidFill>
                  <a:schemeClr val="bg1"/>
                </a:solidFill>
                <a:latin typeface="D2Coding" panose="020B0609020101020101" pitchFamily="49" charset="-127"/>
                <a:ea typeface="KoPub돋움체_Pro Bold" panose="00000800000000000000" pitchFamily="50" charset="-127"/>
              </a:rPr>
              <a:t>Git commit –a –m “hello”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42B420-122B-347E-30B5-321DA1FD70B8}"/>
              </a:ext>
            </a:extLst>
          </p:cNvPr>
          <p:cNvSpPr txBox="1"/>
          <p:nvPr/>
        </p:nvSpPr>
        <p:spPr>
          <a:xfrm>
            <a:off x="1260000" y="234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3.5cm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내용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32px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5BAF84-3E7D-1301-E9D8-27C9E3BB2589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744744-D7E8-1E42-F7CB-392D0845323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81065-70ED-8773-D67E-4C560D4A22E1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C5C15-D739-25BD-C09F-19BFBBBE94A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2.5cm-3.5cm </a:t>
            </a:r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제목 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36px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C6EB9C-F30E-CA41-A19C-0550221D124D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150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1D61D-8296-1F95-25FC-0442703C3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원통형 8">
            <a:extLst>
              <a:ext uri="{FF2B5EF4-FFF2-40B4-BE49-F238E27FC236}">
                <a16:creationId xmlns:a16="http://schemas.microsoft.com/office/drawing/2014/main" id="{D3C05949-DDF6-D25A-B3A9-6C5C02EFB0D1}"/>
              </a:ext>
            </a:extLst>
          </p:cNvPr>
          <p:cNvSpPr/>
          <p:nvPr/>
        </p:nvSpPr>
        <p:spPr>
          <a:xfrm>
            <a:off x="1080000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0" name="원통형 9">
            <a:extLst>
              <a:ext uri="{FF2B5EF4-FFF2-40B4-BE49-F238E27FC236}">
                <a16:creationId xmlns:a16="http://schemas.microsoft.com/office/drawing/2014/main" id="{0166E64E-7598-1001-ACE1-F79A4541A085}"/>
              </a:ext>
            </a:extLst>
          </p:cNvPr>
          <p:cNvSpPr/>
          <p:nvPr/>
        </p:nvSpPr>
        <p:spPr>
          <a:xfrm>
            <a:off x="3859084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1" name="원통형 10">
            <a:extLst>
              <a:ext uri="{FF2B5EF4-FFF2-40B4-BE49-F238E27FC236}">
                <a16:creationId xmlns:a16="http://schemas.microsoft.com/office/drawing/2014/main" id="{2182E1C9-6F00-465F-6316-0974004D81BD}"/>
              </a:ext>
            </a:extLst>
          </p:cNvPr>
          <p:cNvSpPr/>
          <p:nvPr/>
        </p:nvSpPr>
        <p:spPr>
          <a:xfrm>
            <a:off x="6638168" y="1080000"/>
            <a:ext cx="1425832" cy="1080000"/>
          </a:xfrm>
          <a:prstGeom prst="can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UML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BD44558-03AC-0822-E3D4-9541B6C91410}"/>
              </a:ext>
            </a:extLst>
          </p:cNvPr>
          <p:cNvCxnSpPr>
            <a:stCxn id="9" idx="3"/>
          </p:cNvCxnSpPr>
          <p:nvPr/>
        </p:nvCxnSpPr>
        <p:spPr>
          <a:xfrm flipH="1">
            <a:off x="1790490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279A315-53E7-D557-2AC3-4C2011B5BB4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4569574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00E3E35-6494-E934-6F26-BE4563191C98}"/>
              </a:ext>
            </a:extLst>
          </p:cNvPr>
          <p:cNvCxnSpPr>
            <a:cxnSpLocks/>
            <a:stCxn id="11" idx="3"/>
          </p:cNvCxnSpPr>
          <p:nvPr/>
        </p:nvCxnSpPr>
        <p:spPr>
          <a:xfrm flipH="1">
            <a:off x="7348658" y="2160000"/>
            <a:ext cx="2426" cy="399365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4524B7D-8574-778B-D9F9-8B18197E5102}"/>
              </a:ext>
            </a:extLst>
          </p:cNvPr>
          <p:cNvSpPr/>
          <p:nvPr/>
        </p:nvSpPr>
        <p:spPr>
          <a:xfrm>
            <a:off x="1853365" y="2502400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52024B8-F79B-63D3-A01D-1E43506D3233}"/>
              </a:ext>
            </a:extLst>
          </p:cNvPr>
          <p:cNvSpPr/>
          <p:nvPr/>
        </p:nvSpPr>
        <p:spPr>
          <a:xfrm>
            <a:off x="4630023" y="3119414"/>
            <a:ext cx="2665909" cy="43180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Another function call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FD82B96C-6654-1EDC-2F3C-1DF0C71A9097}"/>
              </a:ext>
            </a:extLst>
          </p:cNvPr>
          <p:cNvSpPr/>
          <p:nvPr/>
        </p:nvSpPr>
        <p:spPr>
          <a:xfrm>
            <a:off x="1853365" y="3736428"/>
            <a:ext cx="5442567" cy="431800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Utility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1" name="화살표: 왼쪽 20">
            <a:extLst>
              <a:ext uri="{FF2B5EF4-FFF2-40B4-BE49-F238E27FC236}">
                <a16:creationId xmlns:a16="http://schemas.microsoft.com/office/drawing/2014/main" id="{A97FA1BB-E448-BE3D-3E6F-E75BBEFD6BAF}"/>
              </a:ext>
            </a:extLst>
          </p:cNvPr>
          <p:cNvSpPr/>
          <p:nvPr/>
        </p:nvSpPr>
        <p:spPr>
          <a:xfrm>
            <a:off x="1853365" y="4353442"/>
            <a:ext cx="2665909" cy="431800"/>
          </a:xfrm>
          <a:prstGeom prst="lef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data path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2" name="화살표: 왼쪽 21">
            <a:extLst>
              <a:ext uri="{FF2B5EF4-FFF2-40B4-BE49-F238E27FC236}">
                <a16:creationId xmlns:a16="http://schemas.microsoft.com/office/drawing/2014/main" id="{ADFB4C8A-873E-3FE9-FC56-4EB65A429B78}"/>
              </a:ext>
            </a:extLst>
          </p:cNvPr>
          <p:cNvSpPr/>
          <p:nvPr/>
        </p:nvSpPr>
        <p:spPr>
          <a:xfrm>
            <a:off x="1853365" y="5587468"/>
            <a:ext cx="5442567" cy="431800"/>
          </a:xfrm>
          <a:prstGeom prst="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retq</a:t>
            </a:r>
            <a:endParaRPr lang="ko-KR" altLang="en-US" sz="1400" dirty="0">
              <a:solidFill>
                <a:schemeClr val="tx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23" name="화살표: 왼쪽 22">
            <a:extLst>
              <a:ext uri="{FF2B5EF4-FFF2-40B4-BE49-F238E27FC236}">
                <a16:creationId xmlns:a16="http://schemas.microsoft.com/office/drawing/2014/main" id="{9C1F7D3C-EB45-4EB5-497A-DB06E4C706AF}"/>
              </a:ext>
            </a:extLst>
          </p:cNvPr>
          <p:cNvSpPr/>
          <p:nvPr/>
        </p:nvSpPr>
        <p:spPr>
          <a:xfrm>
            <a:off x="1853365" y="4970456"/>
            <a:ext cx="5442567" cy="431800"/>
          </a:xfrm>
          <a:prstGeom prst="lef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</a:rPr>
              <a:t>Some unimportant function</a:t>
            </a:r>
            <a:endParaRPr lang="ko-KR" altLang="en-US" sz="1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75EEB-9EB9-A788-AA80-BE80787F0B80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1442686-86B7-0BC3-DFE3-23D8CC3F925A}"/>
              </a:ext>
            </a:extLst>
          </p:cNvPr>
          <p:cNvSpPr/>
          <p:nvPr/>
        </p:nvSpPr>
        <p:spPr>
          <a:xfrm>
            <a:off x="806400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FA059E-B12B-FC24-7AF4-F90BF148AB5F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943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8494-E4F8-F42E-EA45-C58B45AB8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3D4EB24-257F-8AB7-093C-D0F03C70B1F9}"/>
              </a:ext>
            </a:extLst>
          </p:cNvPr>
          <p:cNvSpPr txBox="1"/>
          <p:nvPr/>
        </p:nvSpPr>
        <p:spPr>
          <a:xfrm>
            <a:off x="0" y="28800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Q&amp;A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8169CC-FA74-4B06-806C-388E2CB48091}"/>
              </a:ext>
            </a:extLst>
          </p:cNvPr>
          <p:cNvSpPr txBox="1"/>
          <p:nvPr/>
        </p:nvSpPr>
        <p:spPr>
          <a:xfrm>
            <a:off x="-2" y="3649441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질문이 있다면 하십시오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5DBE8-45CA-6EEC-0444-63C3C9331CE6}"/>
              </a:ext>
            </a:extLst>
          </p:cNvPr>
          <p:cNvSpPr txBox="1"/>
          <p:nvPr/>
        </p:nvSpPr>
        <p:spPr>
          <a:xfrm>
            <a:off x="4571998" y="5417173"/>
            <a:ext cx="349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발표자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9062C9-AE9C-2764-678F-64E78806478D}"/>
              </a:ext>
            </a:extLst>
          </p:cNvPr>
          <p:cNvSpPr/>
          <p:nvPr/>
        </p:nvSpPr>
        <p:spPr>
          <a:xfrm>
            <a:off x="8064000" y="5777173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BFD0B1-81CE-06D8-693F-355884A018A8}"/>
              </a:ext>
            </a:extLst>
          </p:cNvPr>
          <p:cNvSpPr/>
          <p:nvPr/>
        </p:nvSpPr>
        <p:spPr>
          <a:xfrm>
            <a:off x="0" y="0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514CFD-85C0-512E-C0E1-4476D7314417}"/>
              </a:ext>
            </a:extLst>
          </p:cNvPr>
          <p:cNvSpPr txBox="1"/>
          <p:nvPr/>
        </p:nvSpPr>
        <p:spPr>
          <a:xfrm>
            <a:off x="1080001" y="1080000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2000.00.00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043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BF39-2F83-2B76-1275-F24DA0A30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733B80-CCBF-B757-318D-AB943FC3C68B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1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31544-85BC-2F57-2928-18EB4A3BFEC4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 traversal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80AB5-452F-B01A-F0D4-1C33B9DAB1DD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8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8B3E-0526-BE18-0771-CE7170D5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7F4EF9-B4F9-97B5-593F-C0F264A48D10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vulnerabilty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2A125-6795-9F29-E745-EEBC086F91DF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정의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5A6661-97A6-BC46-FC5F-AD6AAAC3B9D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F4BE157-61B7-B8D7-7654-AD8210004236}"/>
              </a:ext>
            </a:extLst>
          </p:cNvPr>
          <p:cNvGrpSpPr/>
          <p:nvPr/>
        </p:nvGrpSpPr>
        <p:grpSpPr>
          <a:xfrm>
            <a:off x="1260000" y="2340000"/>
            <a:ext cx="7884000" cy="2744775"/>
            <a:chOff x="1260000" y="2520000"/>
            <a:chExt cx="7884000" cy="274477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1937B0-A5EE-83FD-EB17-C4D1FA57DFB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파일업로드 과정의 취약점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62242D-2784-0C23-2E99-6CB7A95613C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name, type, contents, or size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7084F54-D716-AE53-A060-D4FB2A3EC854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파일 업로드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+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추가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payload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로 실행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4CCACF3-B923-1A9D-1F63-A0DB2F6B889A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이것들에 대한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validation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없을 경우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000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02360-E0ED-2B6B-73C1-4C477F1A1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ECB0C8-EFDC-1633-5E27-7BA612CAEBDE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vulnerabilty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CB647A-6C31-F092-67C9-C63942C61BF4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이후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…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79BD52-1139-A175-6E83-9F7BD85867A0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87F19B2-AFB3-4488-B241-93E060304E8B}"/>
              </a:ext>
            </a:extLst>
          </p:cNvPr>
          <p:cNvGrpSpPr/>
          <p:nvPr/>
        </p:nvGrpSpPr>
        <p:grpSpPr>
          <a:xfrm>
            <a:off x="1260000" y="2340000"/>
            <a:ext cx="7884000" cy="1993334"/>
            <a:chOff x="1260000" y="2520000"/>
            <a:chExt cx="7884000" cy="19933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9042D6C-19EA-1DB0-804F-A914C1DCEC2C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XSS				(stored XSS)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D92874F-29AE-B659-45C6-0DE06C19678F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→ </a:t>
              </a:r>
              <a:r>
                <a:rPr lang="en-US" altLang="ko-KR" sz="3200" dirty="0" err="1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Webshell</a:t>
              </a:r>
              <a:endParaRPr lang="ko-KR" altLang="en-US" sz="3200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EBB09F-5297-96A8-FBFA-32B284A08534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서버를 통해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shell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이 열린다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.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4920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BE42BB-1583-38C9-33F5-FA94C3F67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516FA5-B727-B8AE-7532-535C18B349B3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Upload 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vulnerabilty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FBECFF-4F04-EA1E-9F98-CC7BF87BF602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Example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8B43D2-A8CF-6887-9495-9304A25AB51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A9ACFE-358C-454D-1D1A-2EEFFBF50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19" y="2561994"/>
            <a:ext cx="8026561" cy="11755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8DACD-B61E-B68D-C30E-5C9052E1B146}"/>
              </a:ext>
            </a:extLst>
          </p:cNvPr>
          <p:cNvSpPr txBox="1"/>
          <p:nvPr/>
        </p:nvSpPr>
        <p:spPr>
          <a:xfrm>
            <a:off x="1260000" y="4500000"/>
            <a:ext cx="7883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 Traversal </a:t>
            </a:r>
            <a:r>
              <a: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→ </a:t>
            </a:r>
            <a:r>
              <a:rPr lang="en-US" altLang="ko-KR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XSS</a:t>
            </a:r>
            <a:endParaRPr lang="ko-KR" altLang="en-US" sz="32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195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CF474-0A13-D8C8-A226-63F865839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5433B0-D35F-115F-D8E3-5107B115C15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 Traversal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929E4F-3C04-B847-CC82-5EEF207F957C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제목 하단의 부제목 </a:t>
            </a:r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18px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9A2389-A6C2-7D62-C1D3-B5F5F7C90FF7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E7ECA9-7E24-8985-BB04-5DE991345034}"/>
              </a:ext>
            </a:extLst>
          </p:cNvPr>
          <p:cNvSpPr txBox="1"/>
          <p:nvPr/>
        </p:nvSpPr>
        <p:spPr>
          <a:xfrm>
            <a:off x="359999" y="5882446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1cm-1cm </a:t>
            </a:r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떨어진 주석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12px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8691B3F-8BD7-DD7F-FC94-893B549D13F9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70D10FE-F431-A80B-6596-80C5ED5B23FD}"/>
              </a:ext>
            </a:extLst>
          </p:cNvPr>
          <p:cNvGrpSpPr/>
          <p:nvPr/>
        </p:nvGrpSpPr>
        <p:grpSpPr>
          <a:xfrm>
            <a:off x="1260000" y="2340000"/>
            <a:ext cx="7884000" cy="3077668"/>
            <a:chOff x="1260000" y="2520000"/>
            <a:chExt cx="7884000" cy="30776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20C3EB-AD13-09B6-FCD7-E0F456654139}"/>
                </a:ext>
              </a:extLst>
            </p:cNvPr>
            <p:cNvSpPr txBox="1"/>
            <p:nvPr/>
          </p:nvSpPr>
          <p:spPr>
            <a:xfrm>
              <a:off x="1260000" y="252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3BCF7B-740A-BA98-7C87-BA0084C35A40}"/>
                </a:ext>
              </a:extLst>
            </p:cNvPr>
            <p:cNvSpPr txBox="1"/>
            <p:nvPr/>
          </p:nvSpPr>
          <p:spPr>
            <a:xfrm>
              <a:off x="1260000" y="360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2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0ABD27-ADC9-2E34-4E22-39AB3E66A716}"/>
                </a:ext>
              </a:extLst>
            </p:cNvPr>
            <p:cNvSpPr txBox="1"/>
            <p:nvPr/>
          </p:nvSpPr>
          <p:spPr>
            <a:xfrm>
              <a:off x="1260000" y="4680000"/>
              <a:ext cx="788399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3.5cm 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</a:t>
              </a:r>
              <a:r>
                <a:rPr lang="ko-KR" altLang="en-US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 </a:t>
              </a:r>
              <a:r>
                <a:rPr lang="en-US" altLang="ko-KR" sz="3200" dirty="0">
                  <a:solidFill>
                    <a:schemeClr val="bg1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32px</a:t>
              </a:r>
              <a:endParaRPr lang="ko-KR" altLang="en-US" sz="32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D5DDD62-8668-2DE7-47AA-BCAB26477532}"/>
                </a:ext>
              </a:extLst>
            </p:cNvPr>
            <p:cNvSpPr txBox="1"/>
            <p:nvPr/>
          </p:nvSpPr>
          <p:spPr>
            <a:xfrm>
              <a:off x="1440000" y="3059668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5E08ECF-0B40-9244-DBB6-322D4FD67D9B}"/>
                </a:ext>
              </a:extLst>
            </p:cNvPr>
            <p:cNvSpPr txBox="1"/>
            <p:nvPr/>
          </p:nvSpPr>
          <p:spPr>
            <a:xfrm>
              <a:off x="1440000" y="4144002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A22140E-A643-E3C5-FADB-A3CB10252951}"/>
                </a:ext>
              </a:extLst>
            </p:cNvPr>
            <p:cNvSpPr txBox="1"/>
            <p:nvPr/>
          </p:nvSpPr>
          <p:spPr>
            <a:xfrm>
              <a:off x="1440000" y="5228336"/>
              <a:ext cx="770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좌측으로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0.5cm </a:t>
              </a:r>
              <a:r>
                <a:rPr lang="ko-KR" altLang="en-US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떨어진 내용 하단의 설명 </a:t>
              </a:r>
              <a:r>
                <a:rPr lang="en-US" altLang="ko-KR" dirty="0">
                  <a:solidFill>
                    <a:srgbClr val="FF0000"/>
                  </a:solidFill>
                  <a:latin typeface="KoPub돋움체_Pro Bold" panose="00000800000000000000" pitchFamily="50" charset="-127"/>
                  <a:ea typeface="KoPub돋움체_Pro Bold" panose="00000800000000000000" pitchFamily="50" charset="-127"/>
                  <a:cs typeface="Cascadia Mono SemiBold" panose="020B0609020000020004" pitchFamily="49" charset="0"/>
                </a:rPr>
                <a:t>18px</a:t>
              </a:r>
              <a:endParaRPr lang="ko-KR" altLang="en-US" dirty="0">
                <a:solidFill>
                  <a:srgbClr val="FF00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4500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98F48-4ECF-72A8-7AB9-22B570974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E2DE40-C9DC-DC6E-9174-7ED0E5A3DFF6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 [file-download-1]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4A941B-A19B-45CA-1792-36643DF37143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http://dreamhack.io/wargame/challenges/37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F72751-3440-DADA-F90F-6A0C42913C6F}"/>
              </a:ext>
            </a:extLst>
          </p:cNvPr>
          <p:cNvSpPr txBox="1"/>
          <p:nvPr/>
        </p:nvSpPr>
        <p:spPr>
          <a:xfrm>
            <a:off x="360000" y="6190223"/>
            <a:ext cx="2985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매우 간단한 </a:t>
            </a:r>
            <a:r>
              <a:rPr lang="en-US" altLang="ko-KR" sz="1400" dirty="0">
                <a:solidFill>
                  <a:srgbClr val="FFFF00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path-traversal !</a:t>
            </a:r>
            <a:endParaRPr lang="ko-KR" altLang="en-US" sz="1400" dirty="0">
              <a:solidFill>
                <a:srgbClr val="FFFF00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1A97146-EBAE-1B22-DA80-8597E3270865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07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AAC840-1E19-652F-9577-83B806498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29F34C-4931-B930-BA05-F0E0A8D7FCAD}"/>
              </a:ext>
            </a:extLst>
          </p:cNvPr>
          <p:cNvSpPr txBox="1"/>
          <p:nvPr/>
        </p:nvSpPr>
        <p:spPr>
          <a:xfrm>
            <a:off x="900000" y="900000"/>
            <a:ext cx="82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실습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? [</a:t>
            </a:r>
            <a:r>
              <a:rPr lang="en-US" altLang="ko-KR" sz="3600" dirty="0" err="1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filestorage</a:t>
            </a:r>
            <a:r>
              <a:rPr lang="en-US" altLang="ko-KR" sz="36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]</a:t>
            </a:r>
            <a:endParaRPr lang="ko-KR" altLang="en-US" sz="36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BDFB7-5F04-A322-68D6-6DA4272E831A}"/>
              </a:ext>
            </a:extLst>
          </p:cNvPr>
          <p:cNvSpPr txBox="1"/>
          <p:nvPr/>
        </p:nvSpPr>
        <p:spPr>
          <a:xfrm>
            <a:off x="899999" y="1546331"/>
            <a:ext cx="82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  <a:hlinkClick r:id="rId3"/>
              </a:rPr>
              <a:t>http://dreamhack.io/wargame/challenges/643</a:t>
            </a:r>
            <a:endParaRPr lang="ko-KR" altLang="en-US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358398-E0ED-4AAC-010D-7D216ED8C6C2}"/>
              </a:ext>
            </a:extLst>
          </p:cNvPr>
          <p:cNvSpPr/>
          <p:nvPr/>
        </p:nvSpPr>
        <p:spPr>
          <a:xfrm>
            <a:off x="0" y="6498000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680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88A5F-B632-6DCC-63B5-5F0BF8BCD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EC697FB-F936-2242-C670-A83FB888C002}"/>
              </a:ext>
            </a:extLst>
          </p:cNvPr>
          <p:cNvSpPr txBox="1"/>
          <p:nvPr/>
        </p:nvSpPr>
        <p:spPr>
          <a:xfrm>
            <a:off x="1080000" y="3960000"/>
            <a:ext cx="8064000" cy="77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File Upload 2</a:t>
            </a:r>
            <a:endParaRPr lang="ko-KR" altLang="en-US" sz="4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CF7CA8-F255-C049-E1F1-972DC3679F85}"/>
              </a:ext>
            </a:extLst>
          </p:cNvPr>
          <p:cNvSpPr txBox="1"/>
          <p:nvPr/>
        </p:nvSpPr>
        <p:spPr>
          <a:xfrm>
            <a:off x="1080000" y="4730400"/>
            <a:ext cx="8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KoPub돋움체_Pro Bold" panose="00000800000000000000" pitchFamily="50" charset="-127"/>
                <a:ea typeface="KoPub돋움체_Pro Bold" panose="00000800000000000000" pitchFamily="50" charset="-127"/>
                <a:cs typeface="Cascadia Mono SemiBold" panose="020B0609020000020004" pitchFamily="49" charset="0"/>
              </a:rPr>
              <a:t>Web shell</a:t>
            </a:r>
            <a:endParaRPr lang="ko-KR" altLang="en-US" sz="2400" dirty="0">
              <a:solidFill>
                <a:schemeClr val="bg1"/>
              </a:solidFill>
              <a:latin typeface="KoPub돋움체_Pro Bold" panose="00000800000000000000" pitchFamily="50" charset="-127"/>
              <a:ea typeface="KoPub돋움체_Pro Bold" panose="00000800000000000000" pitchFamily="50" charset="-127"/>
              <a:cs typeface="Cascadia Mono SemiBold" panose="020B060902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1731A5-91C2-D997-8E7D-CD75F6EFA6B4}"/>
              </a:ext>
            </a:extLst>
          </p:cNvPr>
          <p:cNvSpPr txBox="1"/>
          <p:nvPr/>
        </p:nvSpPr>
        <p:spPr>
          <a:xfrm>
            <a:off x="4572000" y="3390900"/>
            <a:ext cx="457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92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endParaRPr lang="ko-KR" altLang="en-US" sz="192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015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1414</TotalTime>
  <Words>516</Words>
  <Application>Microsoft Office PowerPoint</Application>
  <PresentationFormat>On-screen Show (4:3)</PresentationFormat>
  <Paragraphs>117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Times New Roman</vt:lpstr>
      <vt:lpstr>D2Coding</vt:lpstr>
      <vt:lpstr>맑은 고딕</vt:lpstr>
      <vt:lpstr>KoPub돋움체_Pro Bold</vt:lpstr>
      <vt:lpstr>Calibri Light</vt:lpstr>
      <vt:lpstr>Calibri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강명석;임준서</dc:creator>
  <cp:lastModifiedBy>임준서</cp:lastModifiedBy>
  <cp:revision>193</cp:revision>
  <dcterms:created xsi:type="dcterms:W3CDTF">2025-07-26T06:54:06Z</dcterms:created>
  <dcterms:modified xsi:type="dcterms:W3CDTF">2025-08-28T11:13:09Z</dcterms:modified>
</cp:coreProperties>
</file>

<file path=docProps/thumbnail.jpeg>
</file>